
<file path=[Content_Types].xml><?xml version="1.0" encoding="utf-8"?>
<Types xmlns="http://schemas.openxmlformats.org/package/2006/content-types">
  <Default Extension="xml" ContentType="application/xml"/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3" r:id="rId3"/>
    <p:sldId id="278" r:id="rId4"/>
    <p:sldId id="275" r:id="rId5"/>
    <p:sldId id="292" r:id="rId6"/>
    <p:sldId id="277" r:id="rId7"/>
    <p:sldId id="276" r:id="rId8"/>
    <p:sldId id="288" r:id="rId9"/>
    <p:sldId id="265" r:id="rId10"/>
    <p:sldId id="261" r:id="rId11"/>
    <p:sldId id="271" r:id="rId12"/>
    <p:sldId id="289" r:id="rId13"/>
    <p:sldId id="262" r:id="rId14"/>
    <p:sldId id="280" r:id="rId15"/>
    <p:sldId id="281" r:id="rId16"/>
    <p:sldId id="290" r:id="rId17"/>
    <p:sldId id="282" r:id="rId18"/>
    <p:sldId id="283" r:id="rId19"/>
    <p:sldId id="291" r:id="rId20"/>
    <p:sldId id="287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962" autoAdjust="0"/>
  </p:normalViewPr>
  <p:slideViewPr>
    <p:cSldViewPr snapToGrid="0" snapToObjects="1">
      <p:cViewPr varScale="1">
        <p:scale>
          <a:sx n="78" d="100"/>
          <a:sy n="78" d="100"/>
        </p:scale>
        <p:origin x="-16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11E8A8-47CF-5644-8FE0-115DBF09C5B0}" type="datetimeFigureOut">
              <a:rPr lang="en-US" smtClean="0"/>
              <a:t>4/15/16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87A39-7D11-1F49-865A-AEC619940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18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  <a:p>
            <a:r>
              <a:rPr lang="en-US" b="1" baseline="0" dirty="0" smtClean="0"/>
              <a:t>I’m excited to share some of my research with you today. Together with my interdisciplinary research group I focus on how to create environments and processes that foster collaboration, creative problem solving and knowledge transfer.</a:t>
            </a:r>
          </a:p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87A39-7D11-1F49-865A-AEC619940C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9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knowledge that changes the world.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  SHARE AND MOBILIZE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tacit knowledge is in response to an implicit gap analysis – something that has to be solved. There is a problem in the world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87A39-7D11-1F49-865A-AEC619940C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28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helps with all of these knowledge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processes.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is essential to knowledge creation and translation, but must eventually yield to deliberate practice (which can be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gamified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to ensure the exploitation of innovation in a profitable entrepreneurial venture.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87A39-7D11-1F49-865A-AEC619940C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52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need to know </a:t>
            </a:r>
            <a:r>
              <a:rPr lang="en-US" dirty="0" err="1" smtClean="0"/>
              <a:t>whch</a:t>
            </a:r>
            <a:r>
              <a:rPr lang="en-US" baseline="0" dirty="0" smtClean="0"/>
              <a:t> types of play to prescribe for which types of knowledge problems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87A39-7D11-1F49-865A-AEC619940C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38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87A39-7D11-1F49-865A-AEC619940C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29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how</a:t>
            </a:r>
            <a:r>
              <a:rPr lang="en-US" baseline="0" dirty="0" smtClean="0"/>
              <a:t> do we assess if play methods are effective.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87A39-7D11-1F49-865A-AEC619940C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697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87A39-7D11-1F49-865A-AEC619940C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92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way of assessing from simple to complex corresponds to the movement in </a:t>
            </a:r>
            <a:r>
              <a:rPr lang="en-US" dirty="0" err="1" smtClean="0"/>
              <a:t>maslow’s</a:t>
            </a:r>
            <a:r>
              <a:rPr lang="en-US" dirty="0" smtClean="0"/>
              <a:t> </a:t>
            </a:r>
            <a:r>
              <a:rPr lang="en-US" dirty="0" err="1" smtClean="0"/>
              <a:t>hierachy</a:t>
            </a:r>
            <a:r>
              <a:rPr lang="en-US" dirty="0" smtClean="0"/>
              <a:t> from the bottom to the top.</a:t>
            </a:r>
          </a:p>
          <a:p>
            <a:r>
              <a:rPr lang="en-US" dirty="0" err="1" smtClean="0"/>
              <a:t>Talors</a:t>
            </a:r>
            <a:r>
              <a:rPr lang="en-US" dirty="0" smtClean="0"/>
              <a:t> methods are great for</a:t>
            </a:r>
            <a:r>
              <a:rPr lang="en-US" baseline="0" dirty="0" smtClean="0"/>
              <a:t> providing food shelter, basic necessities, but fail at </a:t>
            </a:r>
            <a:r>
              <a:rPr lang="en-US" baseline="0" dirty="0" err="1" smtClean="0"/>
              <a:t>addreessing</a:t>
            </a:r>
            <a:r>
              <a:rPr lang="en-US" baseline="0" dirty="0" smtClean="0"/>
              <a:t> the higher needs like </a:t>
            </a:r>
            <a:r>
              <a:rPr lang="en-US" baseline="0" dirty="0" err="1" smtClean="0"/>
              <a:t>selfacctualization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Maslow himself </a:t>
            </a:r>
            <a:r>
              <a:rPr lang="en-US" baseline="0" dirty="0" err="1" smtClean="0"/>
              <a:t>recocnized</a:t>
            </a:r>
            <a:r>
              <a:rPr lang="en-US" baseline="0" dirty="0" smtClean="0"/>
              <a:t> play as the source of creativity. Game conference Chicago.</a:t>
            </a:r>
          </a:p>
          <a:p>
            <a:r>
              <a:rPr lang="en-US" baseline="0" dirty="0" smtClean="0"/>
              <a:t>What we are doing at Counter play – the impression I get here is at you are working at the top of the </a:t>
            </a:r>
            <a:r>
              <a:rPr lang="en-US" baseline="0" dirty="0" err="1" smtClean="0"/>
              <a:t>pyramide</a:t>
            </a:r>
            <a:r>
              <a:rPr lang="en-US" baseline="0" dirty="0" smtClean="0"/>
              <a:t> – where </a:t>
            </a:r>
            <a:r>
              <a:rPr lang="en-US" baseline="0" dirty="0" err="1" smtClean="0"/>
              <a:t>ppl</a:t>
            </a:r>
            <a:r>
              <a:rPr lang="en-US" baseline="0" dirty="0" smtClean="0"/>
              <a:t> find a sense of purpose and belonging through play.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87A39-7D11-1F49-865A-AEC619940C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758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Thinkering</a:t>
            </a:r>
            <a:r>
              <a:rPr lang="en-US" baseline="0" dirty="0" smtClean="0"/>
              <a:t> /play leads to scientific breakthroughs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hypothesis about play as a way to transcend our inherent mode of operation and  fuel creative &amp; scientific breakthroughs.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Documentary movie about how play can: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foster scientific and creative breakthroughs 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help people transcend their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6A193-5AAE-2844-BE9C-7ACF2398D81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91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I’m</a:t>
            </a:r>
            <a:r>
              <a:rPr lang="en-US" baseline="0" dirty="0" smtClean="0"/>
              <a:t> here because Mathias convinced me through one of his tweets that you are my tribe </a:t>
            </a:r>
            <a:r>
              <a:rPr lang="en-US" baseline="0" dirty="0" smtClean="0"/>
              <a:t>m.</a:t>
            </a:r>
            <a:endParaRPr lang="en-US" baseline="0" dirty="0" smtClean="0"/>
          </a:p>
          <a:p>
            <a:r>
              <a:rPr lang="en-US" baseline="0" dirty="0" smtClean="0"/>
              <a:t>Because you believe that play will save the world!</a:t>
            </a:r>
          </a:p>
          <a:p>
            <a:endParaRPr lang="en-US" baseline="0" dirty="0" smtClean="0"/>
          </a:p>
          <a:p>
            <a:r>
              <a:rPr lang="en-US" baseline="0" dirty="0" smtClean="0"/>
              <a:t>Bernie </a:t>
            </a:r>
            <a:r>
              <a:rPr lang="en-US" baseline="0" dirty="0" err="1" smtClean="0"/>
              <a:t>DeKoven</a:t>
            </a:r>
            <a:r>
              <a:rPr lang="en-US" baseline="0" dirty="0" smtClean="0"/>
              <a:t>: “If we want to make it safely through all of the changes coming our way, we’re going to need to come out and play”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87A39-7D11-1F49-865A-AEC619940C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18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seriously – what does the work need saving from?</a:t>
            </a:r>
          </a:p>
          <a:p>
            <a:endParaRPr lang="en-US" dirty="0" smtClean="0"/>
          </a:p>
          <a:p>
            <a:r>
              <a:rPr lang="en-US" dirty="0" smtClean="0"/>
              <a:t>If we pick up</a:t>
            </a:r>
            <a:r>
              <a:rPr lang="en-US" baseline="0" dirty="0" smtClean="0"/>
              <a:t> a newspaper…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Few minutes – you tell me what the world needs saving from – I’ll write it down.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</a:t>
            </a:r>
            <a:r>
              <a:rPr lang="en-US" baseline="0" dirty="0" smtClean="0"/>
              <a:t> do they have in common? WICKED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They are consequences of problem solutions that stem from the industrial revolution.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87A39-7D11-1F49-865A-AEC619940C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22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fact, I’m </a:t>
            </a:r>
            <a:r>
              <a:rPr lang="en-US" dirty="0" err="1" smtClean="0"/>
              <a:t>gonna</a:t>
            </a:r>
            <a:r>
              <a:rPr lang="en-US" dirty="0" smtClean="0"/>
              <a:t> blame it all on this man</a:t>
            </a:r>
          </a:p>
          <a:p>
            <a:endParaRPr lang="en-US" dirty="0" smtClean="0"/>
          </a:p>
          <a:p>
            <a:r>
              <a:rPr lang="en-US" dirty="0" smtClean="0"/>
              <a:t>Frederick</a:t>
            </a:r>
            <a:r>
              <a:rPr lang="en-US" baseline="0" dirty="0" smtClean="0"/>
              <a:t> W. Taylor – </a:t>
            </a:r>
          </a:p>
          <a:p>
            <a:endParaRPr lang="en-US" baseline="0" dirty="0" smtClean="0"/>
          </a:p>
          <a:p>
            <a:r>
              <a:rPr lang="en-US" baseline="0" dirty="0" smtClean="0"/>
              <a:t>“One best way”</a:t>
            </a:r>
          </a:p>
          <a:p>
            <a:r>
              <a:rPr lang="en-US" baseline="0" dirty="0" smtClean="0"/>
              <a:t>Made us rich</a:t>
            </a:r>
            <a:r>
              <a:rPr lang="en-US" dirty="0" smtClean="0"/>
              <a:t> </a:t>
            </a:r>
          </a:p>
          <a:p>
            <a:r>
              <a:rPr lang="en-US" dirty="0" smtClean="0"/>
              <a:t>His methods cured disease,</a:t>
            </a:r>
            <a:r>
              <a:rPr lang="en-US" baseline="0" dirty="0" smtClean="0"/>
              <a:t> clean drinking water, make manufactured goods cheap and affordable.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 removed play from the work place.</a:t>
            </a:r>
          </a:p>
          <a:p>
            <a:r>
              <a:rPr lang="en-US" baseline="0" dirty="0" smtClean="0"/>
              <a:t>Dehumanized the workers.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87A39-7D11-1F49-865A-AEC619940C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61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Reduced </a:t>
            </a:r>
            <a:r>
              <a:rPr lang="en-US" dirty="0" err="1" smtClean="0"/>
              <a:t>ppl</a:t>
            </a:r>
            <a:r>
              <a:rPr lang="en-US" dirty="0" smtClean="0"/>
              <a:t> to mere cogs in the machinery.</a:t>
            </a:r>
          </a:p>
          <a:p>
            <a:endParaRPr lang="en-US" dirty="0" smtClean="0"/>
          </a:p>
          <a:p>
            <a:r>
              <a:rPr lang="en-US" dirty="0" smtClean="0"/>
              <a:t>These methods were GREAT for problems that have ONE right solution.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87A39-7D11-1F49-865A-AEC619940C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16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 thing is the developed world</a:t>
            </a:r>
            <a:r>
              <a:rPr lang="en-US" baseline="0" dirty="0" smtClean="0"/>
              <a:t> does not have those problems anymore, </a:t>
            </a:r>
          </a:p>
          <a:p>
            <a:r>
              <a:rPr lang="en-US" baseline="0" dirty="0" smtClean="0"/>
              <a:t>The problems you are telling me about are not </a:t>
            </a:r>
            <a:r>
              <a:rPr lang="en-US" baseline="0" dirty="0" err="1" smtClean="0"/>
              <a:t>reducable</a:t>
            </a:r>
            <a:r>
              <a:rPr lang="en-US" baseline="0" dirty="0" smtClean="0"/>
              <a:t> to one best way</a:t>
            </a:r>
          </a:p>
          <a:p>
            <a:r>
              <a:rPr lang="en-US" baseline="0" dirty="0" smtClean="0"/>
              <a:t>They </a:t>
            </a:r>
            <a:r>
              <a:rPr lang="en-US" baseline="0" dirty="0" smtClean="0"/>
              <a:t>belong </a:t>
            </a:r>
            <a:r>
              <a:rPr lang="en-US" baseline="0" dirty="0" smtClean="0"/>
              <a:t>to another class of problems called wicked problems.</a:t>
            </a:r>
          </a:p>
          <a:p>
            <a:endParaRPr lang="en-US" baseline="0" dirty="0" smtClean="0"/>
          </a:p>
          <a:p>
            <a:r>
              <a:rPr lang="en-US" dirty="0" err="1" smtClean="0"/>
              <a:t>Rittel</a:t>
            </a:r>
            <a:r>
              <a:rPr lang="en-US" dirty="0" smtClean="0"/>
              <a:t> defined Wicked problems in the early</a:t>
            </a:r>
            <a:r>
              <a:rPr lang="en-US" baseline="0" dirty="0" smtClean="0"/>
              <a:t> 1970s</a:t>
            </a:r>
          </a:p>
          <a:p>
            <a:r>
              <a:rPr lang="en-US" baseline="0" dirty="0" smtClean="0"/>
              <a:t>Complex problems – no clear problem definition</a:t>
            </a:r>
          </a:p>
          <a:p>
            <a:endParaRPr lang="en-US" dirty="0" smtClean="0"/>
          </a:p>
          <a:p>
            <a:r>
              <a:rPr lang="en-US" dirty="0" smtClean="0"/>
              <a:t>NEW APPROACHES to problem solving</a:t>
            </a:r>
          </a:p>
          <a:p>
            <a:r>
              <a:rPr lang="en-US" dirty="0" err="1" smtClean="0"/>
              <a:t>Transdisciplinary</a:t>
            </a:r>
            <a:r>
              <a:rPr lang="en-US" dirty="0" smtClean="0"/>
              <a:t> – Creativity. Experimentation, adaptation, lateral thinking – iteration, incorporating</a:t>
            </a:r>
            <a:r>
              <a:rPr lang="en-US" baseline="0" dirty="0" smtClean="0"/>
              <a:t> lay knowledge. (multiple perspectives)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87A39-7D11-1F49-865A-AEC619940C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39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things that point to PLAY!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87A39-7D11-1F49-865A-AEC619940C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39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i="1" dirty="0" smtClean="0">
                <a:latin typeface="Times"/>
                <a:cs typeface="Times"/>
              </a:rPr>
              <a:t>Ironically, Taylor himself first conceived of his scientific management principles as a playful child, </a:t>
            </a:r>
          </a:p>
          <a:p>
            <a:pPr marL="0" indent="0" algn="l">
              <a:buNone/>
            </a:pPr>
            <a:r>
              <a:rPr lang="en-US" i="1" dirty="0" smtClean="0">
                <a:latin typeface="Times"/>
                <a:cs typeface="Times"/>
              </a:rPr>
              <a:t>free of the constraints he eventually imposed upon his own workers.</a:t>
            </a:r>
          </a:p>
          <a:p>
            <a:pPr marL="0" indent="0" algn="l">
              <a:buNone/>
            </a:pPr>
            <a:endParaRPr lang="en-US" i="1" dirty="0" smtClean="0">
              <a:latin typeface="Times"/>
              <a:cs typeface="Times"/>
            </a:endParaRPr>
          </a:p>
          <a:p>
            <a:pPr algn="l">
              <a:buFontTx/>
              <a:buChar char="-"/>
            </a:pPr>
            <a:r>
              <a:rPr lang="en-US" sz="900" dirty="0" smtClean="0"/>
              <a:t>Jensen, </a:t>
            </a:r>
            <a:r>
              <a:rPr lang="en-US" sz="900" dirty="0" err="1" smtClean="0"/>
              <a:t>Seager</a:t>
            </a:r>
            <a:r>
              <a:rPr lang="en-US" sz="900" dirty="0" smtClean="0"/>
              <a:t>, </a:t>
            </a:r>
            <a:r>
              <a:rPr lang="en-US" sz="900" dirty="0" err="1" smtClean="0"/>
              <a:t>Gushwan</a:t>
            </a:r>
            <a:r>
              <a:rPr lang="en-US" sz="900" dirty="0" smtClean="0"/>
              <a:t>, </a:t>
            </a:r>
            <a:r>
              <a:rPr lang="en-US" sz="900" dirty="0" err="1" smtClean="0"/>
              <a:t>Hinrichs</a:t>
            </a:r>
            <a:r>
              <a:rPr lang="en-US" sz="900" dirty="0" smtClean="0"/>
              <a:t> 2016 </a:t>
            </a:r>
          </a:p>
          <a:p>
            <a:pPr marL="0" indent="0" algn="l">
              <a:buNone/>
            </a:pPr>
            <a:r>
              <a:rPr lang="en-US" sz="900" dirty="0" smtClean="0"/>
              <a:t>(as reported in </a:t>
            </a:r>
            <a:r>
              <a:rPr lang="en-US" sz="900" dirty="0" err="1" smtClean="0"/>
              <a:t>McChrystal</a:t>
            </a:r>
            <a:r>
              <a:rPr lang="en-US" sz="900" dirty="0" smtClean="0"/>
              <a:t> et al. 2015)</a:t>
            </a:r>
          </a:p>
          <a:p>
            <a:pPr marL="0" indent="0" algn="l">
              <a:buNone/>
            </a:pPr>
            <a:endParaRPr lang="en-US" sz="900" i="1" dirty="0" smtClean="0">
              <a:latin typeface="Times"/>
              <a:cs typeface="Times"/>
            </a:endParaRPr>
          </a:p>
          <a:p>
            <a:pPr marL="0" indent="0" algn="l">
              <a:buNone/>
            </a:pPr>
            <a:r>
              <a:rPr lang="en-US" sz="900" i="1" dirty="0" smtClean="0">
                <a:latin typeface="Times"/>
                <a:cs typeface="Times"/>
              </a:rPr>
              <a:t>So</a:t>
            </a:r>
            <a:r>
              <a:rPr lang="en-US" sz="900" i="1" baseline="0" dirty="0" smtClean="0">
                <a:latin typeface="Times"/>
                <a:cs typeface="Times"/>
              </a:rPr>
              <a:t> there is our proof that play can change the world.</a:t>
            </a:r>
          </a:p>
          <a:p>
            <a:pPr marL="0" indent="0" algn="l">
              <a:buNone/>
            </a:pPr>
            <a:r>
              <a:rPr lang="en-US" sz="900" i="1" baseline="0" dirty="0" smtClean="0">
                <a:latin typeface="Times"/>
                <a:cs typeface="Times"/>
              </a:rPr>
              <a:t> All we need to know now is how.</a:t>
            </a:r>
          </a:p>
          <a:p>
            <a:pPr marL="0" indent="0" algn="l">
              <a:buNone/>
            </a:pPr>
            <a:endParaRPr lang="en-US" sz="900" i="1" baseline="0" dirty="0" smtClean="0">
              <a:latin typeface="Times"/>
              <a:cs typeface="Times"/>
            </a:endParaRPr>
          </a:p>
          <a:p>
            <a:pPr marL="0" indent="0" algn="l">
              <a:buNone/>
            </a:pPr>
            <a:endParaRPr lang="en-US" sz="900" i="1" dirty="0" smtClean="0">
              <a:latin typeface="Times"/>
              <a:cs typeface="Time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87A39-7D11-1F49-865A-AEC619940C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85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way you change the world is through entrepreneurship.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87A39-7D11-1F49-865A-AEC619940C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73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PLAY</a:t>
            </a:r>
            <a:r>
              <a:rPr lang="en-US" dirty="0" smtClean="0"/>
              <a:t> is the PROPER PRESCRIPTION for WICKED PROBLEMS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485126"/>
            <a:ext cx="9144000" cy="17526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79646"/>
                </a:solidFill>
                <a:latin typeface="Times"/>
                <a:cs typeface="Times"/>
              </a:rPr>
              <a:t>Camilla </a:t>
            </a:r>
            <a:r>
              <a:rPr lang="en-US" sz="2000" dirty="0" err="1" smtClean="0">
                <a:solidFill>
                  <a:srgbClr val="F79646"/>
                </a:solidFill>
                <a:latin typeface="Times"/>
                <a:cs typeface="Times"/>
              </a:rPr>
              <a:t>Nørgaard</a:t>
            </a:r>
            <a:r>
              <a:rPr lang="en-US" sz="2000" dirty="0" smtClean="0">
                <a:solidFill>
                  <a:srgbClr val="F79646"/>
                </a:solidFill>
                <a:latin typeface="Times"/>
                <a:cs typeface="Times"/>
              </a:rPr>
              <a:t> Jensen    |    PhD candidate    |    Environmental Planning and Design</a:t>
            </a:r>
            <a:endParaRPr lang="en-US" sz="2000" dirty="0">
              <a:solidFill>
                <a:srgbClr val="F79646"/>
              </a:solidFill>
              <a:latin typeface="Times"/>
              <a:cs typeface="Times"/>
            </a:endParaRPr>
          </a:p>
        </p:txBody>
      </p:sp>
      <p:pic>
        <p:nvPicPr>
          <p:cNvPr id="4" name="Picture 3" descr="arizona-state-university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6164213"/>
            <a:ext cx="1879600" cy="5598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4100" y="4311134"/>
            <a:ext cx="703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Using play to create, share, mobilize knowledge to solve tough problems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520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WHEEL OF KNOWLEDGE</a:t>
            </a:r>
            <a:endParaRPr lang="en-US" dirty="0"/>
          </a:p>
        </p:txBody>
      </p:sp>
      <p:pic>
        <p:nvPicPr>
          <p:cNvPr id="4" name="Picture 3" descr="PPPENT Fig2_1-3-02.png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4727"/>
            <a:ext cx="9144000" cy="54032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655" y="5779442"/>
            <a:ext cx="8110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Figure </a:t>
            </a:r>
            <a:r>
              <a:rPr lang="en-US" dirty="0" smtClean="0"/>
              <a:t>4 </a:t>
            </a:r>
            <a:r>
              <a:rPr lang="en-US" dirty="0"/>
              <a:t>from: (Jensen, </a:t>
            </a:r>
            <a:r>
              <a:rPr lang="en-US" dirty="0" err="1"/>
              <a:t>Hinrichs</a:t>
            </a:r>
            <a:r>
              <a:rPr lang="en-US" dirty="0"/>
              <a:t>, </a:t>
            </a:r>
            <a:r>
              <a:rPr lang="en-US" dirty="0" err="1"/>
              <a:t>Seager</a:t>
            </a:r>
            <a:r>
              <a:rPr lang="en-US" dirty="0"/>
              <a:t>, </a:t>
            </a:r>
            <a:r>
              <a:rPr lang="en-US" dirty="0" err="1"/>
              <a:t>Guschwan</a:t>
            </a:r>
            <a:r>
              <a:rPr lang="en-US" dirty="0"/>
              <a:t>, 2016)</a:t>
            </a:r>
          </a:p>
          <a:p>
            <a:pPr algn="r"/>
            <a:r>
              <a:rPr lang="en-US" dirty="0"/>
              <a:t>http://</a:t>
            </a:r>
            <a:r>
              <a:rPr lang="en-US" dirty="0" err="1"/>
              <a:t>www.pubpub.org</a:t>
            </a:r>
            <a:r>
              <a:rPr lang="en-US" dirty="0"/>
              <a:t>/pub/play-is-the-proper-prescription-for-entrepreneurship/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693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" t="60246" r="7439" b="19895"/>
          <a:stretch/>
        </p:blipFill>
        <p:spPr bwMode="auto">
          <a:xfrm>
            <a:off x="377636" y="2406864"/>
            <a:ext cx="8309164" cy="1019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7636" y="3778858"/>
            <a:ext cx="1151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78318" y="3778858"/>
            <a:ext cx="1514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TRANSLATION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60508" y="3778858"/>
            <a:ext cx="1426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REPLICATION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7636" y="4601199"/>
            <a:ext cx="1517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EXPLORATION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66888" y="4644746"/>
            <a:ext cx="2843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CONVERSION/INTEGRATION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23789" y="4629067"/>
            <a:ext cx="156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EXPLOITATION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068055" y="3951337"/>
            <a:ext cx="54871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068055" y="4840693"/>
            <a:ext cx="54871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7636" y="5494954"/>
            <a:ext cx="1627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SOCIALIZATION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691650" y="5510634"/>
            <a:ext cx="373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EXTERNALIZATION/INTERNALIZATION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123789" y="5510634"/>
            <a:ext cx="159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COMBINATION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068055" y="5698689"/>
            <a:ext cx="54871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490556" y="3951337"/>
            <a:ext cx="54871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490556" y="4840693"/>
            <a:ext cx="54871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490556" y="5698689"/>
            <a:ext cx="54871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48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1880100"/>
              </p:ext>
            </p:extLst>
          </p:nvPr>
        </p:nvGraphicFramePr>
        <p:xfrm>
          <a:off x="-1" y="190501"/>
          <a:ext cx="9468323" cy="6193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Document" r:id="rId4" imgW="9105900" imgH="5956300" progId="Word.Document.12">
                  <p:embed/>
                </p:oleObj>
              </mc:Choice>
              <mc:Fallback>
                <p:oleObj name="Document" r:id="rId4" imgW="9105900" imgH="5956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" y="190501"/>
                        <a:ext cx="9468323" cy="61933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2944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what_play_when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2" b="25018"/>
          <a:stretch/>
        </p:blipFill>
        <p:spPr>
          <a:xfrm>
            <a:off x="0" y="-1"/>
            <a:ext cx="9144000" cy="69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04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2ud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966" y="0"/>
            <a:ext cx="6357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75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595" t="223" r="595" b="-223"/>
          <a:stretch/>
        </p:blipFill>
        <p:spPr>
          <a:xfrm>
            <a:off x="2675467" y="508000"/>
            <a:ext cx="6011334" cy="534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97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681" r="1"/>
          <a:stretch/>
        </p:blipFill>
        <p:spPr>
          <a:xfrm>
            <a:off x="507999" y="917459"/>
            <a:ext cx="6062135" cy="551082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704428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SP mont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3" y="0"/>
            <a:ext cx="8873907" cy="687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16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H="1">
            <a:off x="4519425" y="274638"/>
            <a:ext cx="52575" cy="6274072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57200" y="3513539"/>
            <a:ext cx="8229600" cy="0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7414" y="310115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30474" y="617937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2403" y="3576306"/>
            <a:ext cx="801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simple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988167" y="362579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complex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00861" y="89972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complex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00861" y="6179378"/>
            <a:ext cx="801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simple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35976" y="3804235"/>
            <a:ext cx="915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build</a:t>
            </a:r>
            <a:r>
              <a:rPr lang="en-US" sz="2400" baseline="-25000" dirty="0" smtClean="0">
                <a:solidFill>
                  <a:schemeClr val="accent6"/>
                </a:solidFill>
              </a:rPr>
              <a:t>1</a:t>
            </a:r>
            <a:endParaRPr lang="en-US" sz="2400" baseline="-25000" dirty="0">
              <a:solidFill>
                <a:schemeClr val="accent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3099" y="1805993"/>
            <a:ext cx="915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79646"/>
                </a:solidFill>
              </a:rPr>
              <a:t>build</a:t>
            </a:r>
            <a:r>
              <a:rPr lang="en-US" sz="2400" baseline="-25000" dirty="0">
                <a:solidFill>
                  <a:srgbClr val="F79646"/>
                </a:solidFill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2638284" y="4168535"/>
            <a:ext cx="206576" cy="194730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79646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680616" y="2450408"/>
            <a:ext cx="206576" cy="194730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7964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199" y="291133"/>
            <a:ext cx="39503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79646"/>
                </a:solidFill>
              </a:rPr>
              <a:t>LEGO® SERIOUS PLAY® </a:t>
            </a:r>
          </a:p>
          <a:p>
            <a:r>
              <a:rPr lang="en-US" sz="3200" dirty="0" smtClean="0">
                <a:solidFill>
                  <a:srgbClr val="F79646"/>
                </a:solidFill>
              </a:rPr>
              <a:t>Data analysis</a:t>
            </a:r>
            <a:endParaRPr lang="en-US" sz="3200" dirty="0">
              <a:solidFill>
                <a:srgbClr val="F79646"/>
              </a:solidFill>
            </a:endParaRPr>
          </a:p>
        </p:txBody>
      </p:sp>
      <p:pic>
        <p:nvPicPr>
          <p:cNvPr id="20" name="Picture 19" descr="Jenna smi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88" y="4638519"/>
            <a:ext cx="3329222" cy="2219481"/>
          </a:xfrm>
          <a:prstGeom prst="rect">
            <a:avLst/>
          </a:prstGeom>
        </p:spPr>
      </p:pic>
      <p:pic>
        <p:nvPicPr>
          <p:cNvPr id="21" name="Picture 20" descr="Shardul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5" t="6123" r="11735" b="21793"/>
          <a:stretch/>
        </p:blipFill>
        <p:spPr>
          <a:xfrm rot="16200000">
            <a:off x="5452534" y="778930"/>
            <a:ext cx="4470396" cy="291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38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>
            <a:off x="1472963" y="481419"/>
            <a:ext cx="6006813" cy="5178287"/>
          </a:xfrm>
          <a:prstGeom prst="triangle">
            <a:avLst/>
          </a:prstGeom>
          <a:solidFill>
            <a:schemeClr val="accent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37348" y="4800965"/>
            <a:ext cx="504907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000836" y="2995357"/>
            <a:ext cx="29320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464123" y="3903130"/>
            <a:ext cx="400546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47488" y="2100834"/>
            <a:ext cx="186855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350" y="4734184"/>
            <a:ext cx="1073425" cy="10734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243" y="4866246"/>
            <a:ext cx="724251" cy="7242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517" y="4839562"/>
            <a:ext cx="777617" cy="777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962" y="1077458"/>
            <a:ext cx="875473" cy="8754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962" y="2181411"/>
            <a:ext cx="746619" cy="7466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029" y="3062139"/>
            <a:ext cx="792975" cy="7929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25" y="3991383"/>
            <a:ext cx="721329" cy="7213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657" y="3943282"/>
            <a:ext cx="828953" cy="8289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666" y="2987594"/>
            <a:ext cx="866577" cy="8665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011" y="3922004"/>
            <a:ext cx="917558" cy="91755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742306" y="5928926"/>
            <a:ext cx="3512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(Maslow, 1943)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154361" y="2295456"/>
            <a:ext cx="2186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Esteem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085155" y="4162413"/>
            <a:ext cx="2186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Safety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411442" y="3131943"/>
            <a:ext cx="2186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Belonging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75817" y="5043704"/>
            <a:ext cx="1807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Physiological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937348" y="1077458"/>
            <a:ext cx="2186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Self Actualization </a:t>
            </a:r>
            <a:endParaRPr lang="en-US" dirty="0"/>
          </a:p>
        </p:txBody>
      </p:sp>
      <p:pic>
        <p:nvPicPr>
          <p:cNvPr id="6" name="Picture 5" descr="2015-11-21 14.23.58.jp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4" b="9877"/>
          <a:stretch/>
        </p:blipFill>
        <p:spPr>
          <a:xfrm>
            <a:off x="3478982" y="271922"/>
            <a:ext cx="5360304" cy="404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08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shot 2016-04-15 05.41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33400"/>
            <a:ext cx="8140700" cy="579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2400" y="2455334"/>
            <a:ext cx="5572181" cy="224676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“</a:t>
            </a:r>
            <a:r>
              <a:rPr lang="en-US" sz="2800" dirty="0">
                <a:solidFill>
                  <a:schemeClr val="bg1"/>
                </a:solidFill>
              </a:rPr>
              <a:t>If we want to make it safely through all of the changes coming our way, we’re going to need to come out and play</a:t>
            </a:r>
            <a:r>
              <a:rPr lang="en-US" sz="2800" dirty="0" smtClean="0">
                <a:solidFill>
                  <a:schemeClr val="bg1"/>
                </a:solidFill>
              </a:rPr>
              <a:t>”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</a:rPr>
              <a:t>Bernie </a:t>
            </a:r>
            <a:r>
              <a:rPr lang="en-US" sz="2800" dirty="0" err="1">
                <a:solidFill>
                  <a:schemeClr val="bg1"/>
                </a:solidFill>
              </a:rPr>
              <a:t>DeKoven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629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POST DOC (UMENTARY)</a:t>
            </a:r>
            <a:endParaRPr lang="en-US" dirty="0"/>
          </a:p>
        </p:txBody>
      </p:sp>
      <p:pic>
        <p:nvPicPr>
          <p:cNvPr id="4" name="Picture 3" descr="Screenshot 2015-11-11 14.58.4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" t="38539" r="13446" b="40190"/>
          <a:stretch/>
        </p:blipFill>
        <p:spPr>
          <a:xfrm>
            <a:off x="0" y="2194937"/>
            <a:ext cx="9144000" cy="146972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834375" y="1768831"/>
            <a:ext cx="1829917" cy="1200064"/>
            <a:chOff x="6834375" y="1768831"/>
            <a:chExt cx="1829917" cy="1200064"/>
          </a:xfrm>
        </p:grpSpPr>
        <p:cxnSp>
          <p:nvCxnSpPr>
            <p:cNvPr id="9" name="Curved Connector 8"/>
            <p:cNvCxnSpPr/>
            <p:nvPr/>
          </p:nvCxnSpPr>
          <p:spPr>
            <a:xfrm>
              <a:off x="7030938" y="2932933"/>
              <a:ext cx="846737" cy="1"/>
            </a:xfrm>
            <a:prstGeom prst="curvedConnector3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 10"/>
            <p:cNvSpPr/>
            <p:nvPr/>
          </p:nvSpPr>
          <p:spPr>
            <a:xfrm>
              <a:off x="7030938" y="2479387"/>
              <a:ext cx="60917" cy="489508"/>
            </a:xfrm>
            <a:custGeom>
              <a:avLst/>
              <a:gdLst>
                <a:gd name="connsiteX0" fmla="*/ 0 w 60917"/>
                <a:gd name="connsiteY0" fmla="*/ 0 h 489508"/>
                <a:gd name="connsiteX1" fmla="*/ 45361 w 60917"/>
                <a:gd name="connsiteY1" fmla="*/ 483783 h 489508"/>
                <a:gd name="connsiteX2" fmla="*/ 30241 w 60917"/>
                <a:gd name="connsiteY2" fmla="*/ 377956 h 489508"/>
                <a:gd name="connsiteX3" fmla="*/ 60482 w 60917"/>
                <a:gd name="connsiteY3" fmla="*/ 483783 h 48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17" h="489508">
                  <a:moveTo>
                    <a:pt x="0" y="0"/>
                  </a:moveTo>
                  <a:cubicBezTo>
                    <a:pt x="15120" y="161261"/>
                    <a:pt x="32443" y="322331"/>
                    <a:pt x="45361" y="483783"/>
                  </a:cubicBezTo>
                  <a:cubicBezTo>
                    <a:pt x="48203" y="519303"/>
                    <a:pt x="-5393" y="377956"/>
                    <a:pt x="30241" y="377956"/>
                  </a:cubicBezTo>
                  <a:cubicBezTo>
                    <a:pt x="66929" y="377956"/>
                    <a:pt x="60482" y="483783"/>
                    <a:pt x="60482" y="483783"/>
                  </a:cubicBezTo>
                </a:path>
              </a:pathLst>
            </a:custGeom>
            <a:ln>
              <a:solidFill>
                <a:srgbClr val="C0504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7741592" y="2297969"/>
              <a:ext cx="559451" cy="393080"/>
            </a:xfrm>
            <a:custGeom>
              <a:avLst/>
              <a:gdLst>
                <a:gd name="connsiteX0" fmla="*/ 0 w 559451"/>
                <a:gd name="connsiteY0" fmla="*/ 30236 h 393080"/>
                <a:gd name="connsiteX1" fmla="*/ 226805 w 559451"/>
                <a:gd name="connsiteY1" fmla="*/ 0 h 393080"/>
                <a:gd name="connsiteX2" fmla="*/ 272166 w 559451"/>
                <a:gd name="connsiteY2" fmla="*/ 30236 h 393080"/>
                <a:gd name="connsiteX3" fmla="*/ 196564 w 559451"/>
                <a:gd name="connsiteY3" fmla="*/ 226773 h 393080"/>
                <a:gd name="connsiteX4" fmla="*/ 166324 w 559451"/>
                <a:gd name="connsiteY4" fmla="*/ 377955 h 393080"/>
                <a:gd name="connsiteX5" fmla="*/ 302406 w 559451"/>
                <a:gd name="connsiteY5" fmla="*/ 393073 h 393080"/>
                <a:gd name="connsiteX6" fmla="*/ 362888 w 559451"/>
                <a:gd name="connsiteY6" fmla="*/ 377955 h 393080"/>
                <a:gd name="connsiteX7" fmla="*/ 378008 w 559451"/>
                <a:gd name="connsiteY7" fmla="*/ 302364 h 393080"/>
                <a:gd name="connsiteX8" fmla="*/ 347767 w 559451"/>
                <a:gd name="connsiteY8" fmla="*/ 105827 h 393080"/>
                <a:gd name="connsiteX9" fmla="*/ 287286 w 559451"/>
                <a:gd name="connsiteY9" fmla="*/ 75591 h 393080"/>
                <a:gd name="connsiteX10" fmla="*/ 272166 w 559451"/>
                <a:gd name="connsiteY10" fmla="*/ 30236 h 393080"/>
                <a:gd name="connsiteX11" fmla="*/ 302406 w 559451"/>
                <a:gd name="connsiteY11" fmla="*/ 75591 h 393080"/>
                <a:gd name="connsiteX12" fmla="*/ 347767 w 559451"/>
                <a:gd name="connsiteY12" fmla="*/ 120945 h 393080"/>
                <a:gd name="connsiteX13" fmla="*/ 423369 w 559451"/>
                <a:gd name="connsiteY13" fmla="*/ 211655 h 393080"/>
                <a:gd name="connsiteX14" fmla="*/ 468730 w 559451"/>
                <a:gd name="connsiteY14" fmla="*/ 241891 h 393080"/>
                <a:gd name="connsiteX15" fmla="*/ 559451 w 559451"/>
                <a:gd name="connsiteY15" fmla="*/ 257009 h 39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9451" h="393080">
                  <a:moveTo>
                    <a:pt x="0" y="30236"/>
                  </a:moveTo>
                  <a:cubicBezTo>
                    <a:pt x="75602" y="20157"/>
                    <a:pt x="150534" y="0"/>
                    <a:pt x="226805" y="0"/>
                  </a:cubicBezTo>
                  <a:cubicBezTo>
                    <a:pt x="244977" y="0"/>
                    <a:pt x="274568" y="12224"/>
                    <a:pt x="272166" y="30236"/>
                  </a:cubicBezTo>
                  <a:cubicBezTo>
                    <a:pt x="262888" y="99812"/>
                    <a:pt x="217004" y="159623"/>
                    <a:pt x="196564" y="226773"/>
                  </a:cubicBezTo>
                  <a:cubicBezTo>
                    <a:pt x="181599" y="275938"/>
                    <a:pt x="176404" y="327561"/>
                    <a:pt x="166324" y="377955"/>
                  </a:cubicBezTo>
                  <a:cubicBezTo>
                    <a:pt x="211685" y="382994"/>
                    <a:pt x="256766" y="393073"/>
                    <a:pt x="302406" y="393073"/>
                  </a:cubicBezTo>
                  <a:cubicBezTo>
                    <a:pt x="323187" y="393073"/>
                    <a:pt x="349583" y="393918"/>
                    <a:pt x="362888" y="377955"/>
                  </a:cubicBezTo>
                  <a:cubicBezTo>
                    <a:pt x="379340" y="358216"/>
                    <a:pt x="372968" y="327561"/>
                    <a:pt x="378008" y="302364"/>
                  </a:cubicBezTo>
                  <a:cubicBezTo>
                    <a:pt x="367928" y="236852"/>
                    <a:pt x="372387" y="167368"/>
                    <a:pt x="347767" y="105827"/>
                  </a:cubicBezTo>
                  <a:cubicBezTo>
                    <a:pt x="339395" y="84900"/>
                    <a:pt x="303225" y="91528"/>
                    <a:pt x="287286" y="75591"/>
                  </a:cubicBezTo>
                  <a:cubicBezTo>
                    <a:pt x="276017" y="64323"/>
                    <a:pt x="256230" y="30236"/>
                    <a:pt x="272166" y="30236"/>
                  </a:cubicBezTo>
                  <a:cubicBezTo>
                    <a:pt x="290337" y="30236"/>
                    <a:pt x="290773" y="61633"/>
                    <a:pt x="302406" y="75591"/>
                  </a:cubicBezTo>
                  <a:cubicBezTo>
                    <a:pt x="316095" y="92016"/>
                    <a:pt x="333561" y="104965"/>
                    <a:pt x="347767" y="120945"/>
                  </a:cubicBezTo>
                  <a:cubicBezTo>
                    <a:pt x="373919" y="150362"/>
                    <a:pt x="395534" y="183824"/>
                    <a:pt x="423369" y="211655"/>
                  </a:cubicBezTo>
                  <a:cubicBezTo>
                    <a:pt x="436219" y="224503"/>
                    <a:pt x="451491" y="236145"/>
                    <a:pt x="468730" y="241891"/>
                  </a:cubicBezTo>
                  <a:cubicBezTo>
                    <a:pt x="497815" y="251584"/>
                    <a:pt x="559451" y="257009"/>
                    <a:pt x="559451" y="257009"/>
                  </a:cubicBezTo>
                </a:path>
              </a:pathLst>
            </a:custGeom>
            <a:ln>
              <a:solidFill>
                <a:srgbClr val="C0504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8240562" y="1768831"/>
              <a:ext cx="423730" cy="1020220"/>
            </a:xfrm>
            <a:custGeom>
              <a:avLst/>
              <a:gdLst>
                <a:gd name="connsiteX0" fmla="*/ 0 w 423730"/>
                <a:gd name="connsiteY0" fmla="*/ 423310 h 1020220"/>
                <a:gd name="connsiteX1" fmla="*/ 196564 w 423730"/>
                <a:gd name="connsiteY1" fmla="*/ 589610 h 1020220"/>
                <a:gd name="connsiteX2" fmla="*/ 287286 w 423730"/>
                <a:gd name="connsiteY2" fmla="*/ 559374 h 1020220"/>
                <a:gd name="connsiteX3" fmla="*/ 211684 w 423730"/>
                <a:gd name="connsiteY3" fmla="*/ 317483 h 1020220"/>
                <a:gd name="connsiteX4" fmla="*/ 196564 w 423730"/>
                <a:gd name="connsiteY4" fmla="*/ 377955 h 1020220"/>
                <a:gd name="connsiteX5" fmla="*/ 378008 w 423730"/>
                <a:gd name="connsiteY5" fmla="*/ 665202 h 1020220"/>
                <a:gd name="connsiteX6" fmla="*/ 408248 w 423730"/>
                <a:gd name="connsiteY6" fmla="*/ 740793 h 1020220"/>
                <a:gd name="connsiteX7" fmla="*/ 378008 w 423730"/>
                <a:gd name="connsiteY7" fmla="*/ 1012920 h 1020220"/>
                <a:gd name="connsiteX8" fmla="*/ 226805 w 423730"/>
                <a:gd name="connsiteY8" fmla="*/ 997802 h 1020220"/>
                <a:gd name="connsiteX9" fmla="*/ 241925 w 423730"/>
                <a:gd name="connsiteY9" fmla="*/ 559374 h 1020220"/>
                <a:gd name="connsiteX10" fmla="*/ 393128 w 423730"/>
                <a:gd name="connsiteY10" fmla="*/ 45355 h 1020220"/>
                <a:gd name="connsiteX11" fmla="*/ 408248 w 423730"/>
                <a:gd name="connsiteY11" fmla="*/ 0 h 1020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3730" h="1020220">
                  <a:moveTo>
                    <a:pt x="0" y="423310"/>
                  </a:moveTo>
                  <a:cubicBezTo>
                    <a:pt x="65521" y="478743"/>
                    <a:pt x="118999" y="552874"/>
                    <a:pt x="196564" y="589610"/>
                  </a:cubicBezTo>
                  <a:cubicBezTo>
                    <a:pt x="225372" y="603254"/>
                    <a:pt x="285518" y="591201"/>
                    <a:pt x="287286" y="559374"/>
                  </a:cubicBezTo>
                  <a:cubicBezTo>
                    <a:pt x="291972" y="475027"/>
                    <a:pt x="236885" y="398113"/>
                    <a:pt x="211684" y="317483"/>
                  </a:cubicBezTo>
                  <a:cubicBezTo>
                    <a:pt x="206644" y="337640"/>
                    <a:pt x="189267" y="358500"/>
                    <a:pt x="196564" y="377955"/>
                  </a:cubicBezTo>
                  <a:cubicBezTo>
                    <a:pt x="258546" y="543217"/>
                    <a:pt x="302395" y="535597"/>
                    <a:pt x="378008" y="665202"/>
                  </a:cubicBezTo>
                  <a:cubicBezTo>
                    <a:pt x="391684" y="688643"/>
                    <a:pt x="398168" y="715596"/>
                    <a:pt x="408248" y="740793"/>
                  </a:cubicBezTo>
                  <a:cubicBezTo>
                    <a:pt x="410906" y="770027"/>
                    <a:pt x="456288" y="976796"/>
                    <a:pt x="378008" y="1012920"/>
                  </a:cubicBezTo>
                  <a:cubicBezTo>
                    <a:pt x="332017" y="1034144"/>
                    <a:pt x="277206" y="1002841"/>
                    <a:pt x="226805" y="997802"/>
                  </a:cubicBezTo>
                  <a:cubicBezTo>
                    <a:pt x="189197" y="772186"/>
                    <a:pt x="176065" y="817710"/>
                    <a:pt x="241925" y="559374"/>
                  </a:cubicBezTo>
                  <a:cubicBezTo>
                    <a:pt x="286045" y="386311"/>
                    <a:pt x="342226" y="216547"/>
                    <a:pt x="393128" y="45355"/>
                  </a:cubicBezTo>
                  <a:cubicBezTo>
                    <a:pt x="397670" y="30080"/>
                    <a:pt x="408248" y="0"/>
                    <a:pt x="408248" y="0"/>
                  </a:cubicBezTo>
                </a:path>
              </a:pathLst>
            </a:custGeom>
            <a:ln>
              <a:solidFill>
                <a:srgbClr val="C0504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6834375" y="2313088"/>
              <a:ext cx="488420" cy="332601"/>
            </a:xfrm>
            <a:custGeom>
              <a:avLst/>
              <a:gdLst>
                <a:gd name="connsiteX0" fmla="*/ 0 w 488420"/>
                <a:gd name="connsiteY0" fmla="*/ 332601 h 332601"/>
                <a:gd name="connsiteX1" fmla="*/ 30240 w 488420"/>
                <a:gd name="connsiteY1" fmla="*/ 257010 h 332601"/>
                <a:gd name="connsiteX2" fmla="*/ 438488 w 488420"/>
                <a:gd name="connsiteY2" fmla="*/ 0 h 332601"/>
                <a:gd name="connsiteX3" fmla="*/ 408248 w 488420"/>
                <a:gd name="connsiteY3" fmla="*/ 241891 h 332601"/>
                <a:gd name="connsiteX4" fmla="*/ 287285 w 488420"/>
                <a:gd name="connsiteY4" fmla="*/ 287246 h 332601"/>
                <a:gd name="connsiteX5" fmla="*/ 272165 w 488420"/>
                <a:gd name="connsiteY5" fmla="*/ 302364 h 332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8420" h="332601">
                  <a:moveTo>
                    <a:pt x="0" y="332601"/>
                  </a:moveTo>
                  <a:cubicBezTo>
                    <a:pt x="10080" y="307404"/>
                    <a:pt x="11049" y="276198"/>
                    <a:pt x="30240" y="257010"/>
                  </a:cubicBezTo>
                  <a:cubicBezTo>
                    <a:pt x="212905" y="74369"/>
                    <a:pt x="232178" y="85951"/>
                    <a:pt x="438488" y="0"/>
                  </a:cubicBezTo>
                  <a:cubicBezTo>
                    <a:pt x="490905" y="104819"/>
                    <a:pt x="529210" y="120946"/>
                    <a:pt x="408248" y="241891"/>
                  </a:cubicBezTo>
                  <a:cubicBezTo>
                    <a:pt x="377796" y="272338"/>
                    <a:pt x="326637" y="269759"/>
                    <a:pt x="287285" y="287246"/>
                  </a:cubicBezTo>
                  <a:cubicBezTo>
                    <a:pt x="280772" y="290140"/>
                    <a:pt x="277205" y="297325"/>
                    <a:pt x="272165" y="302364"/>
                  </a:cubicBezTo>
                </a:path>
              </a:pathLst>
            </a:custGeom>
            <a:ln>
              <a:solidFill>
                <a:srgbClr val="C0504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7424066" y="2449151"/>
              <a:ext cx="393128" cy="302364"/>
            </a:xfrm>
            <a:custGeom>
              <a:avLst/>
              <a:gdLst>
                <a:gd name="connsiteX0" fmla="*/ 0 w 393128"/>
                <a:gd name="connsiteY0" fmla="*/ 0 h 302364"/>
                <a:gd name="connsiteX1" fmla="*/ 30241 w 393128"/>
                <a:gd name="connsiteY1" fmla="*/ 151182 h 302364"/>
                <a:gd name="connsiteX2" fmla="*/ 60481 w 393128"/>
                <a:gd name="connsiteY2" fmla="*/ 196537 h 302364"/>
                <a:gd name="connsiteX3" fmla="*/ 75602 w 393128"/>
                <a:gd name="connsiteY3" fmla="*/ 241891 h 302364"/>
                <a:gd name="connsiteX4" fmla="*/ 105842 w 393128"/>
                <a:gd name="connsiteY4" fmla="*/ 302364 h 302364"/>
                <a:gd name="connsiteX5" fmla="*/ 211684 w 393128"/>
                <a:gd name="connsiteY5" fmla="*/ 257009 h 302364"/>
                <a:gd name="connsiteX6" fmla="*/ 302406 w 393128"/>
                <a:gd name="connsiteY6" fmla="*/ 226773 h 302364"/>
                <a:gd name="connsiteX7" fmla="*/ 393128 w 393128"/>
                <a:gd name="connsiteY7" fmla="*/ 211655 h 30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3128" h="302364">
                  <a:moveTo>
                    <a:pt x="0" y="0"/>
                  </a:moveTo>
                  <a:cubicBezTo>
                    <a:pt x="10080" y="50394"/>
                    <a:pt x="15125" y="102063"/>
                    <a:pt x="30241" y="151182"/>
                  </a:cubicBezTo>
                  <a:cubicBezTo>
                    <a:pt x="35585" y="168549"/>
                    <a:pt x="52354" y="180285"/>
                    <a:pt x="60481" y="196537"/>
                  </a:cubicBezTo>
                  <a:cubicBezTo>
                    <a:pt x="67609" y="210790"/>
                    <a:pt x="69324" y="227244"/>
                    <a:pt x="75602" y="241891"/>
                  </a:cubicBezTo>
                  <a:cubicBezTo>
                    <a:pt x="84481" y="262606"/>
                    <a:pt x="95762" y="282206"/>
                    <a:pt x="105842" y="302364"/>
                  </a:cubicBezTo>
                  <a:cubicBezTo>
                    <a:pt x="265838" y="262371"/>
                    <a:pt x="77427" y="316671"/>
                    <a:pt x="211684" y="257009"/>
                  </a:cubicBezTo>
                  <a:cubicBezTo>
                    <a:pt x="240813" y="244064"/>
                    <a:pt x="271653" y="235159"/>
                    <a:pt x="302406" y="226773"/>
                  </a:cubicBezTo>
                  <a:cubicBezTo>
                    <a:pt x="361472" y="210667"/>
                    <a:pt x="356521" y="211655"/>
                    <a:pt x="393128" y="211655"/>
                  </a:cubicBezTo>
                </a:path>
              </a:pathLst>
            </a:custGeom>
            <a:ln>
              <a:solidFill>
                <a:srgbClr val="C0504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2868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8800" y="1151467"/>
            <a:ext cx="530013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 smtClean="0"/>
              <a:t>Camilla.jensen@asu.edu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@</a:t>
            </a:r>
            <a:r>
              <a:rPr lang="en-US" sz="2400" dirty="0" err="1" smtClean="0"/>
              <a:t>CamillaJensen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http</a:t>
            </a:r>
            <a:r>
              <a:rPr lang="en-US" sz="2400" dirty="0"/>
              <a:t>://</a:t>
            </a:r>
            <a:r>
              <a:rPr lang="en-US" sz="2400" dirty="0" err="1"/>
              <a:t>www.pubpub.org</a:t>
            </a:r>
            <a:r>
              <a:rPr lang="en-US" sz="2400" dirty="0"/>
              <a:t>/pub/play-is-the-proper-prescription-for-entrepreneurship/</a:t>
            </a:r>
          </a:p>
        </p:txBody>
      </p:sp>
      <p:pic>
        <p:nvPicPr>
          <p:cNvPr id="4" name="Picture 3" descr="Camilla Lego offering-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r="18643"/>
          <a:stretch/>
        </p:blipFill>
        <p:spPr>
          <a:xfrm>
            <a:off x="457200" y="1126066"/>
            <a:ext cx="2455333" cy="33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29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DOES THE WORLD NEED SAVING FROM?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581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 2016-04-15 10.26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7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51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6-04-15 12.56.3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3"/>
          <a:stretch/>
        </p:blipFill>
        <p:spPr>
          <a:xfrm>
            <a:off x="312615" y="957385"/>
            <a:ext cx="8636953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70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 2016-04-15 10.38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7" y="274638"/>
            <a:ext cx="5562600" cy="5943600"/>
          </a:xfrm>
          <a:prstGeom prst="rect">
            <a:avLst/>
          </a:prstGeom>
        </p:spPr>
      </p:pic>
      <p:pic>
        <p:nvPicPr>
          <p:cNvPr id="6" name="Picture 5" descr="Screenshot 2016-04-15 10.36.5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067" y="1143290"/>
            <a:ext cx="5046133" cy="551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13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 2016-04-15 10.45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1752600"/>
            <a:ext cx="6731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93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 2016-04-15 10.32.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19"/>
          <a:stretch/>
        </p:blipFill>
        <p:spPr>
          <a:xfrm>
            <a:off x="457199" y="614282"/>
            <a:ext cx="8661663" cy="236598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4000" y="4474634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>
                <a:solidFill>
                  <a:srgbClr val="F79646"/>
                </a:solidFill>
              </a:rPr>
              <a:t>Play creates, shares, and mobilizes knowledge that can change the world</a:t>
            </a:r>
            <a:endParaRPr lang="en-US" dirty="0">
              <a:solidFill>
                <a:srgbClr val="F7964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72808" y="2564768"/>
            <a:ext cx="2813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McCrystal</a:t>
            </a:r>
            <a:r>
              <a:rPr lang="en-US" sz="2400" dirty="0" smtClean="0"/>
              <a:t> et al, 2015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20554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CREATION LIFE CYCLE</a:t>
            </a:r>
            <a:endParaRPr lang="en-US" dirty="0"/>
          </a:p>
        </p:txBody>
      </p:sp>
      <p:pic>
        <p:nvPicPr>
          <p:cNvPr id="4" name="Picture 3" descr="PPPENT Fig2_1-3-04.png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3000"/>
                    </a14:imgEffect>
                    <a14:imgEffect>
                      <a14:brightnessContrast bright="-11000" contras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4393"/>
            <a:ext cx="9144000" cy="54032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0801" y="5487257"/>
            <a:ext cx="6317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Figure 2 from: (Jensen, </a:t>
            </a:r>
            <a:r>
              <a:rPr lang="en-US" sz="1400" dirty="0" err="1" smtClean="0"/>
              <a:t>Hinrichs</a:t>
            </a:r>
            <a:r>
              <a:rPr lang="en-US" sz="1400" dirty="0" smtClean="0"/>
              <a:t>, </a:t>
            </a:r>
            <a:r>
              <a:rPr lang="en-US" sz="1400" dirty="0" err="1" smtClean="0"/>
              <a:t>Seager</a:t>
            </a:r>
            <a:r>
              <a:rPr lang="en-US" sz="1400" dirty="0" smtClean="0"/>
              <a:t>, </a:t>
            </a:r>
            <a:r>
              <a:rPr lang="en-US" sz="1400" dirty="0" err="1" smtClean="0"/>
              <a:t>Guschwan</a:t>
            </a:r>
            <a:r>
              <a:rPr lang="en-US" sz="1400" dirty="0" smtClean="0"/>
              <a:t>, 2016)</a:t>
            </a:r>
          </a:p>
          <a:p>
            <a:pPr algn="r"/>
            <a:r>
              <a:rPr lang="en-US" sz="1400" dirty="0" smtClean="0"/>
              <a:t>http</a:t>
            </a:r>
            <a:r>
              <a:rPr lang="en-US" sz="1400" dirty="0"/>
              <a:t>://</a:t>
            </a:r>
            <a:r>
              <a:rPr lang="en-US" sz="1400" dirty="0" err="1"/>
              <a:t>www.pubpub.org</a:t>
            </a:r>
            <a:r>
              <a:rPr lang="en-US" sz="1400" dirty="0"/>
              <a:t>/pub/play-is-the-proper-prescription-for-entrepreneurship/</a:t>
            </a:r>
          </a:p>
        </p:txBody>
      </p:sp>
    </p:spTree>
    <p:extLst>
      <p:ext uri="{BB962C8B-B14F-4D97-AF65-F5344CB8AC3E}">
        <p14:creationId xmlns:p14="http://schemas.microsoft.com/office/powerpoint/2010/main" val="4017227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10945</TotalTime>
  <Words>872</Words>
  <Application>Microsoft Macintosh PowerPoint</Application>
  <PresentationFormat>On-screen Show (4:3)</PresentationFormat>
  <Paragraphs>137</Paragraphs>
  <Slides>21</Slides>
  <Notes>17</Notes>
  <HiddenSlides>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 Black </vt:lpstr>
      <vt:lpstr>Document</vt:lpstr>
      <vt:lpstr>PLAY is the PROPER PRESCRIPTION for WICKED PROBLEMS</vt:lpstr>
      <vt:lpstr>PowerPoint Presentation</vt:lpstr>
      <vt:lpstr>WHAT DOES THE WORLD NEED SAVING FROM?</vt:lpstr>
      <vt:lpstr>PowerPoint Presentation</vt:lpstr>
      <vt:lpstr>PowerPoint Presentation</vt:lpstr>
      <vt:lpstr>PowerPoint Presentation</vt:lpstr>
      <vt:lpstr>PowerPoint Presentation</vt:lpstr>
      <vt:lpstr>Play creates, shares, and mobilizes knowledge that can change the world</vt:lpstr>
      <vt:lpstr>VALUE CREATION LIFE CYCLE</vt:lpstr>
      <vt:lpstr>THE WHEEL OF KNOWLEDGE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 POST DOC (UMENTARY)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Camilla Jensen</dc:creator>
  <cp:lastModifiedBy>Camilla Jensen</cp:lastModifiedBy>
  <cp:revision>58</cp:revision>
  <dcterms:created xsi:type="dcterms:W3CDTF">2016-02-28T18:10:18Z</dcterms:created>
  <dcterms:modified xsi:type="dcterms:W3CDTF">2016-04-19T17:48:21Z</dcterms:modified>
</cp:coreProperties>
</file>